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1"/>
  </p:handoutMasterIdLst>
  <p:sldIdLst>
    <p:sldId id="256" r:id="rId2"/>
    <p:sldId id="257" r:id="rId3"/>
    <p:sldId id="262" r:id="rId4"/>
    <p:sldId id="264" r:id="rId5"/>
    <p:sldId id="258" r:id="rId6"/>
    <p:sldId id="259" r:id="rId7"/>
    <p:sldId id="260" r:id="rId8"/>
    <p:sldId id="265" r:id="rId9"/>
    <p:sldId id="263"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33A232E8-C2A9-4DE9-B3B4-549F8D3E1223}">
          <p14:sldIdLst>
            <p14:sldId id="256"/>
            <p14:sldId id="257"/>
            <p14:sldId id="262"/>
            <p14:sldId id="264"/>
            <p14:sldId id="258"/>
            <p14:sldId id="259"/>
            <p14:sldId id="260"/>
            <p14:sldId id="265"/>
            <p14:sldId id="26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initials="U" lastIdx="2" clrIdx="0">
    <p:extLst>
      <p:ext uri="{19B8F6BF-5375-455C-9EA6-DF929625EA0E}">
        <p15:presenceInfo xmlns:p15="http://schemas.microsoft.com/office/powerpoint/2012/main" userId="Utilisa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58"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3-07T08:38:35.898" idx="1">
    <p:pos x="10" y="10"/>
    <p:text>La présentation dans les grandes lignes de la loi, permettra d'introduire la thématique de l'isolement et le pourquoi il est le fil rouge du cycle 2016, avec une définition et la transversalité de cette notion pour les publics âgés et ou en situation de handicap</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B0B13C3-716B-425A-A82E-209383E08B12}" type="datetimeFigureOut">
              <a:rPr lang="fr-FR" smtClean="0"/>
              <a:t>08/03/2016</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72E9947-F872-47F8-A4F3-1598543E23B0}" type="slidenum">
              <a:rPr lang="fr-FR" smtClean="0"/>
              <a:t>‹N°›</a:t>
            </a:fld>
            <a:endParaRPr lang="fr-FR"/>
          </a:p>
        </p:txBody>
      </p:sp>
    </p:spTree>
    <p:extLst>
      <p:ext uri="{BB962C8B-B14F-4D97-AF65-F5344CB8AC3E}">
        <p14:creationId xmlns:p14="http://schemas.microsoft.com/office/powerpoint/2010/main" val="8899642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266329"/>
            <a:ext cx="7766936" cy="2665919"/>
          </a:xfrm>
        </p:spPr>
        <p:txBody>
          <a:bodyPr/>
          <a:lstStyle/>
          <a:p>
            <a:r>
              <a:rPr lang="fr-FR" b="1" dirty="0" smtClean="0">
                <a:solidFill>
                  <a:srgbClr val="002060"/>
                </a:solidFill>
              </a:rPr>
              <a:t>C</a:t>
            </a:r>
            <a:r>
              <a:rPr lang="fr-FR" dirty="0" smtClean="0"/>
              <a:t>omité d’</a:t>
            </a:r>
            <a:r>
              <a:rPr lang="fr-FR" b="1" dirty="0" smtClean="0">
                <a:solidFill>
                  <a:srgbClr val="002060"/>
                </a:solidFill>
              </a:rPr>
              <a:t>O</a:t>
            </a:r>
            <a:r>
              <a:rPr lang="fr-FR" dirty="0" smtClean="0"/>
              <a:t>bservation de la </a:t>
            </a:r>
            <a:r>
              <a:rPr lang="fr-FR" b="1" dirty="0" err="1" smtClean="0">
                <a:solidFill>
                  <a:srgbClr val="002060"/>
                </a:solidFill>
              </a:rPr>
              <a:t>D</a:t>
            </a:r>
            <a:r>
              <a:rPr lang="fr-FR" b="1" dirty="0" err="1">
                <a:solidFill>
                  <a:srgbClr val="002060"/>
                </a:solidFill>
              </a:rPr>
              <a:t>E</a:t>
            </a:r>
            <a:r>
              <a:rPr lang="fr-FR" dirty="0" err="1" smtClean="0"/>
              <a:t>pendance</a:t>
            </a:r>
            <a:r>
              <a:rPr lang="fr-FR" dirty="0" smtClean="0"/>
              <a:t> et </a:t>
            </a:r>
            <a:r>
              <a:rPr lang="fr-FR" b="1" dirty="0" smtClean="0">
                <a:solidFill>
                  <a:srgbClr val="002060"/>
                </a:solidFill>
              </a:rPr>
              <a:t>M</a:t>
            </a:r>
            <a:r>
              <a:rPr lang="fr-FR" dirty="0" smtClean="0"/>
              <a:t>édiation</a:t>
            </a:r>
            <a:endParaRPr lang="fr-FR" dirty="0"/>
          </a:p>
        </p:txBody>
      </p:sp>
      <p:sp>
        <p:nvSpPr>
          <p:cNvPr id="3" name="Sous-titre 2"/>
          <p:cNvSpPr>
            <a:spLocks noGrp="1"/>
          </p:cNvSpPr>
          <p:nvPr>
            <p:ph type="subTitle" idx="1"/>
          </p:nvPr>
        </p:nvSpPr>
        <p:spPr>
          <a:xfrm>
            <a:off x="1507067" y="3737498"/>
            <a:ext cx="7766936" cy="1099515"/>
          </a:xfrm>
        </p:spPr>
        <p:txBody>
          <a:bodyPr>
            <a:normAutofit/>
          </a:bodyPr>
          <a:lstStyle/>
          <a:p>
            <a:pPr algn="ctr"/>
            <a:r>
              <a:rPr lang="fr-FR" sz="2500" dirty="0" smtClean="0"/>
              <a:t>Lancement du Cycle 2016 – </a:t>
            </a:r>
            <a:r>
              <a:rPr lang="fr-FR" sz="2500" dirty="0" err="1" smtClean="0"/>
              <a:t>Codem</a:t>
            </a:r>
            <a:r>
              <a:rPr lang="fr-FR" sz="2500" dirty="0" smtClean="0"/>
              <a:t> Ille et </a:t>
            </a:r>
            <a:r>
              <a:rPr lang="fr-FR" sz="2500" dirty="0" err="1" smtClean="0"/>
              <a:t>Illet</a:t>
            </a:r>
            <a:endParaRPr lang="fr-FR" sz="2500" dirty="0" smtClean="0"/>
          </a:p>
          <a:p>
            <a:pPr algn="ctr"/>
            <a:r>
              <a:rPr lang="fr-FR" sz="3000" b="1" dirty="0" smtClean="0"/>
              <a:t>« Lutte contre l’isolement social »</a:t>
            </a:r>
            <a:endParaRPr lang="fr-FR" sz="3000" b="1" dirty="0"/>
          </a:p>
        </p:txBody>
      </p:sp>
      <p:sp>
        <p:nvSpPr>
          <p:cNvPr id="4" name="ZoneTexte 3"/>
          <p:cNvSpPr txBox="1"/>
          <p:nvPr/>
        </p:nvSpPr>
        <p:spPr>
          <a:xfrm>
            <a:off x="3844032" y="6010184"/>
            <a:ext cx="3409025" cy="369332"/>
          </a:xfrm>
          <a:prstGeom prst="rect">
            <a:avLst/>
          </a:prstGeom>
          <a:noFill/>
        </p:spPr>
        <p:txBody>
          <a:bodyPr wrap="square" rtlCol="0">
            <a:spAutoFit/>
          </a:bodyPr>
          <a:lstStyle/>
          <a:p>
            <a:r>
              <a:rPr lang="fr-FR" b="1" dirty="0" smtClean="0"/>
              <a:t>Mardi 8 mars 2016 - </a:t>
            </a:r>
            <a:r>
              <a:rPr lang="fr-FR" b="1" dirty="0" err="1" smtClean="0"/>
              <a:t>Melesse</a:t>
            </a:r>
            <a:endParaRPr lang="fr-FR" b="1" dirty="0"/>
          </a:p>
        </p:txBody>
      </p:sp>
    </p:spTree>
    <p:extLst>
      <p:ext uri="{BB962C8B-B14F-4D97-AF65-F5344CB8AC3E}">
        <p14:creationId xmlns:p14="http://schemas.microsoft.com/office/powerpoint/2010/main" val="323966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57561"/>
          </a:xfrm>
        </p:spPr>
        <p:txBody>
          <a:bodyPr/>
          <a:lstStyle/>
          <a:p>
            <a:r>
              <a:rPr lang="fr-FR" b="1" dirty="0" smtClean="0">
                <a:solidFill>
                  <a:srgbClr val="002060"/>
                </a:solidFill>
                <a:effectLst>
                  <a:outerShdw blurRad="38100" dist="38100" dir="2700000" algn="tl">
                    <a:srgbClr val="000000">
                      <a:alpha val="43137"/>
                    </a:srgbClr>
                  </a:outerShdw>
                </a:effectLst>
              </a:rPr>
              <a:t>O</a:t>
            </a:r>
            <a:r>
              <a:rPr lang="fr-FR" b="1" dirty="0" smtClean="0">
                <a:effectLst>
                  <a:outerShdw blurRad="38100" dist="38100" dir="2700000" algn="tl">
                    <a:srgbClr val="000000">
                      <a:alpha val="43137"/>
                    </a:srgbClr>
                  </a:outerShdw>
                </a:effectLst>
              </a:rPr>
              <a:t>rdre du jour</a:t>
            </a:r>
            <a:endParaRPr lang="fr-FR"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10718" y="1367160"/>
            <a:ext cx="9809825" cy="5033639"/>
          </a:xfrm>
        </p:spPr>
        <p:txBody>
          <a:bodyPr>
            <a:normAutofit/>
          </a:bodyPr>
          <a:lstStyle/>
          <a:p>
            <a:pPr>
              <a:buAutoNum type="arabicParenR"/>
            </a:pPr>
            <a:r>
              <a:rPr lang="fr-FR" sz="2500" dirty="0" smtClean="0"/>
              <a:t>Point d’actualité sur la loi d’adaptation de la société au vieillissement</a:t>
            </a:r>
          </a:p>
          <a:p>
            <a:pPr>
              <a:spcBef>
                <a:spcPts val="1800"/>
              </a:spcBef>
              <a:buAutoNum type="arabicParenR"/>
            </a:pPr>
            <a:r>
              <a:rPr lang="fr-FR" sz="2500" dirty="0" smtClean="0"/>
              <a:t>Présentation de deux expériences locales :</a:t>
            </a:r>
          </a:p>
          <a:p>
            <a:pPr indent="287338">
              <a:buFont typeface="Wingdings" panose="05000000000000000000" pitchFamily="2" charset="2"/>
              <a:buChar char="Ø"/>
            </a:pPr>
            <a:r>
              <a:rPr lang="fr-FR" sz="2500" dirty="0" smtClean="0"/>
              <a:t>Réseau de visiteurs bénévoles du CCAS de Liffré,</a:t>
            </a:r>
          </a:p>
          <a:p>
            <a:pPr indent="287338">
              <a:buFont typeface="Wingdings" panose="05000000000000000000" pitchFamily="2" charset="2"/>
              <a:buChar char="Ø"/>
            </a:pPr>
            <a:r>
              <a:rPr lang="fr-FR" sz="2500" dirty="0" smtClean="0"/>
              <a:t>Service </a:t>
            </a:r>
            <a:r>
              <a:rPr lang="fr-FR" sz="2500" dirty="0" err="1" smtClean="0"/>
              <a:t>Domilivres</a:t>
            </a:r>
            <a:r>
              <a:rPr lang="fr-FR" sz="2500" dirty="0" smtClean="0"/>
              <a:t> du réseau ADMR Canton St Aubin d’Aubigné,</a:t>
            </a:r>
          </a:p>
          <a:p>
            <a:pPr marL="0" indent="0">
              <a:spcBef>
                <a:spcPts val="2400"/>
              </a:spcBef>
              <a:buNone/>
            </a:pPr>
            <a:r>
              <a:rPr lang="fr-FR" sz="2200" dirty="0">
                <a:solidFill>
                  <a:schemeClr val="accent1"/>
                </a:solidFill>
                <a:latin typeface="+mj-lt"/>
                <a:ea typeface="+mj-ea"/>
                <a:cs typeface="+mj-cs"/>
              </a:rPr>
              <a:t>3) </a:t>
            </a:r>
            <a:r>
              <a:rPr lang="fr-FR" sz="2500" dirty="0" smtClean="0"/>
              <a:t>« </a:t>
            </a:r>
            <a:r>
              <a:rPr lang="fr-FR" sz="2500" u="sng" dirty="0" smtClean="0"/>
              <a:t>Remue-Méninge :</a:t>
            </a:r>
          </a:p>
          <a:p>
            <a:pPr marL="355600" indent="0">
              <a:buNone/>
            </a:pPr>
            <a:r>
              <a:rPr lang="fr-FR" sz="2500" dirty="0" smtClean="0"/>
              <a:t>Recueil d’idées pour définir les axes des prochains comités</a:t>
            </a:r>
            <a:endParaRPr lang="fr-FR" sz="2500" dirty="0"/>
          </a:p>
          <a:p>
            <a:pPr marL="355600" indent="0">
              <a:spcBef>
                <a:spcPts val="1800"/>
              </a:spcBef>
              <a:buNone/>
            </a:pPr>
            <a:r>
              <a:rPr lang="fr-FR" sz="2500" b="1" dirty="0" smtClean="0">
                <a:solidFill>
                  <a:schemeClr val="accent1"/>
                </a:solidFill>
                <a:effectLst>
                  <a:outerShdw blurRad="38100" dist="38100" dir="2700000" algn="tl">
                    <a:srgbClr val="000000">
                      <a:alpha val="43137"/>
                    </a:srgbClr>
                  </a:outerShdw>
                </a:effectLst>
                <a:latin typeface="+mj-lt"/>
                <a:ea typeface="+mj-ea"/>
                <a:cs typeface="+mj-cs"/>
              </a:rPr>
              <a:t>Questions Diverses : Appels à projets</a:t>
            </a:r>
            <a:endParaRPr lang="fr-FR" sz="2500" b="1" dirty="0">
              <a:solidFill>
                <a:schemeClr val="accent1"/>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2366625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L’isolement </a:t>
            </a:r>
            <a:r>
              <a:rPr lang="fr-FR" dirty="0" smtClean="0"/>
              <a:t>social : De quoi parle-t-on ?</a:t>
            </a:r>
            <a:br>
              <a:rPr lang="fr-FR" dirty="0" smtClean="0"/>
            </a:br>
            <a:endParaRPr lang="fr-FR" dirty="0"/>
          </a:p>
        </p:txBody>
      </p:sp>
      <p:sp>
        <p:nvSpPr>
          <p:cNvPr id="3" name="Espace réservé du contenu 2"/>
          <p:cNvSpPr>
            <a:spLocks noGrp="1"/>
          </p:cNvSpPr>
          <p:nvPr>
            <p:ph idx="1"/>
          </p:nvPr>
        </p:nvSpPr>
        <p:spPr>
          <a:xfrm>
            <a:off x="677334" y="1429305"/>
            <a:ext cx="8596668" cy="5176768"/>
          </a:xfrm>
        </p:spPr>
        <p:txBody>
          <a:bodyPr>
            <a:normAutofit/>
          </a:bodyPr>
          <a:lstStyle/>
          <a:p>
            <a:pPr marL="0" indent="0">
              <a:buNone/>
            </a:pPr>
            <a:r>
              <a:rPr lang="fr-FR" sz="2100" dirty="0" smtClean="0"/>
              <a:t>L’isolement </a:t>
            </a:r>
            <a:r>
              <a:rPr lang="fr-FR" sz="2100" dirty="0"/>
              <a:t>relationnel concerne </a:t>
            </a:r>
            <a:r>
              <a:rPr lang="fr-FR" sz="2100" dirty="0" smtClean="0"/>
              <a:t>les personnes </a:t>
            </a:r>
            <a:r>
              <a:rPr lang="fr-FR" sz="2100" dirty="0"/>
              <a:t>qui </a:t>
            </a:r>
            <a:r>
              <a:rPr lang="fr-FR" sz="2100" dirty="0" smtClean="0"/>
              <a:t>n’entretiennent qu’un </a:t>
            </a:r>
            <a:r>
              <a:rPr lang="fr-FR" sz="2100" dirty="0"/>
              <a:t>nombre très faible </a:t>
            </a:r>
            <a:r>
              <a:rPr lang="fr-FR" sz="2100" dirty="0" smtClean="0"/>
              <a:t>de contacts </a:t>
            </a:r>
            <a:r>
              <a:rPr lang="fr-FR" sz="2100" dirty="0"/>
              <a:t>avec </a:t>
            </a:r>
            <a:r>
              <a:rPr lang="fr-FR" sz="2100" dirty="0" smtClean="0"/>
              <a:t>autrui (Insee)</a:t>
            </a:r>
            <a:endParaRPr lang="fr-FR" sz="2100" dirty="0"/>
          </a:p>
          <a:p>
            <a:pPr marL="0" indent="0">
              <a:buNone/>
            </a:pPr>
            <a:r>
              <a:rPr lang="fr-FR" sz="2100" dirty="0" smtClean="0"/>
              <a:t>« Une personne </a:t>
            </a:r>
            <a:r>
              <a:rPr lang="fr-FR" sz="2100" dirty="0"/>
              <a:t>isolée sur quatre éprouve </a:t>
            </a:r>
            <a:r>
              <a:rPr lang="fr-FR" sz="2100" dirty="0" smtClean="0"/>
              <a:t>un sentiment </a:t>
            </a:r>
            <a:r>
              <a:rPr lang="fr-FR" sz="2100" dirty="0"/>
              <a:t>de solitude ou d’ennui, </a:t>
            </a:r>
            <a:r>
              <a:rPr lang="fr-FR" sz="2100" dirty="0" smtClean="0"/>
              <a:t>contre une </a:t>
            </a:r>
            <a:r>
              <a:rPr lang="fr-FR" sz="2100" dirty="0"/>
              <a:t>personne non isolée sur </a:t>
            </a:r>
            <a:r>
              <a:rPr lang="fr-FR" sz="2100" dirty="0" smtClean="0"/>
              <a:t>dix » Insee</a:t>
            </a:r>
            <a:endParaRPr lang="fr-FR" sz="2100" dirty="0"/>
          </a:p>
          <a:p>
            <a:r>
              <a:rPr lang="fr-FR" sz="2100" b="1" dirty="0"/>
              <a:t>Qu’entend-on par isolement social ?</a:t>
            </a:r>
          </a:p>
          <a:p>
            <a:pPr marL="0" indent="0">
              <a:buNone/>
            </a:pPr>
            <a:r>
              <a:rPr lang="fr-FR" sz="2100" b="1" dirty="0"/>
              <a:t>L’isolement</a:t>
            </a:r>
            <a:r>
              <a:rPr lang="fr-FR" sz="2100" dirty="0"/>
              <a:t> est défini par le Larousse comme « la séparation d’un individu – ou d’un groupe d’individus – des autres membres de la société ».</a:t>
            </a:r>
          </a:p>
          <a:p>
            <a:pPr marL="0" indent="0">
              <a:buNone/>
            </a:pPr>
            <a:r>
              <a:rPr lang="fr-FR" sz="2100" b="1" dirty="0"/>
              <a:t>L’isolement social ou relationnel</a:t>
            </a:r>
            <a:r>
              <a:rPr lang="fr-FR" sz="2100" dirty="0"/>
              <a:t> se mesure au regard des contacts, de leur qualité, de leur densité, de leur périodicité. Il est la conséquence d’une intégration difficile pour certains et d’un processus de désinsertion sociale pour d’autres Avec l’avancée en âge, on y entre souvent suite à des ruptures, en particulier lorsque l’on ne dispose de relations qu’au sein d’un réseau unique.</a:t>
            </a:r>
          </a:p>
          <a:p>
            <a:endParaRPr lang="fr-FR" dirty="0"/>
          </a:p>
        </p:txBody>
      </p:sp>
    </p:spTree>
    <p:extLst>
      <p:ext uri="{BB962C8B-B14F-4D97-AF65-F5344CB8AC3E}">
        <p14:creationId xmlns:p14="http://schemas.microsoft.com/office/powerpoint/2010/main" val="674274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46228"/>
            <a:ext cx="8596668" cy="6223247"/>
          </a:xfrm>
        </p:spPr>
        <p:txBody>
          <a:bodyPr>
            <a:normAutofit fontScale="92500" lnSpcReduction="10000"/>
          </a:bodyPr>
          <a:lstStyle/>
          <a:p>
            <a:r>
              <a:rPr lang="fr-FR" sz="2000" b="1" dirty="0"/>
              <a:t>La solitude</a:t>
            </a:r>
            <a:r>
              <a:rPr lang="fr-FR" sz="2000" dirty="0"/>
              <a:t> est l’état d’isolement social ou relationnel dans lequel se trouve une personne. </a:t>
            </a:r>
            <a:endParaRPr lang="fr-FR" sz="2000" dirty="0" smtClean="0"/>
          </a:p>
          <a:p>
            <a:pPr marL="0" indent="0">
              <a:buNone/>
            </a:pPr>
            <a:r>
              <a:rPr lang="fr-FR" sz="2000" dirty="0" smtClean="0"/>
              <a:t>Lorsque </a:t>
            </a:r>
            <a:r>
              <a:rPr lang="fr-FR" sz="2000" dirty="0"/>
              <a:t>cette solitude est choisie, qu’elle peut être rompue lorsque la personne le souhaite, elle peut être appréciée et même recherchée. Mais lorsque les relations souhaitées  disparaissent et que la solitude s’impose, qu’elle est subie, la solitude est une souffrance, une perte, un risque.</a:t>
            </a:r>
          </a:p>
          <a:p>
            <a:r>
              <a:rPr lang="fr-FR" sz="2000" b="1" dirty="0"/>
              <a:t>Vivre seul</a:t>
            </a:r>
            <a:r>
              <a:rPr lang="fr-FR" sz="2000" dirty="0"/>
              <a:t>, c’est résider seul dans son logement. </a:t>
            </a:r>
            <a:endParaRPr lang="fr-FR" sz="2000" dirty="0" smtClean="0"/>
          </a:p>
          <a:p>
            <a:pPr marL="0" indent="0">
              <a:buNone/>
            </a:pPr>
            <a:r>
              <a:rPr lang="fr-FR" sz="2000" dirty="0" smtClean="0"/>
              <a:t>Quelque </a:t>
            </a:r>
            <a:r>
              <a:rPr lang="fr-FR" sz="2000" dirty="0"/>
              <a:t>soit l’âge, on vit de plus en plus seul en France Avec l’âge la proportion des personnes vivant seules s’accroit considérablement. Ce sont donc </a:t>
            </a:r>
            <a:r>
              <a:rPr lang="fr-FR" sz="2000" dirty="0" smtClean="0"/>
              <a:t>4 </a:t>
            </a:r>
            <a:r>
              <a:rPr lang="fr-FR" sz="2000" dirty="0"/>
              <a:t>millions de personnes âgées de 60 ans et plus qui vivent seules en France... </a:t>
            </a:r>
            <a:endParaRPr lang="fr-FR" sz="2000" dirty="0" smtClean="0"/>
          </a:p>
          <a:p>
            <a:pPr marL="0" indent="0">
              <a:buNone/>
            </a:pPr>
            <a:r>
              <a:rPr lang="fr-FR" sz="2000" dirty="0" smtClean="0"/>
              <a:t>On </a:t>
            </a:r>
            <a:r>
              <a:rPr lang="fr-FR" sz="2000" dirty="0"/>
              <a:t>peut vivre seul et avoir de nombreuses relations sociales. Mais le fait de vivre seul, notamment pour les personnes âgées qui ne l’ont pas choisie, favorise souvent l’isolement social. </a:t>
            </a:r>
            <a:endParaRPr lang="fr-FR" sz="2000" dirty="0" smtClean="0"/>
          </a:p>
          <a:p>
            <a:pPr marL="0" indent="0">
              <a:buNone/>
            </a:pPr>
            <a:r>
              <a:rPr lang="fr-FR" sz="2000" dirty="0" smtClean="0"/>
              <a:t>A </a:t>
            </a:r>
            <a:r>
              <a:rPr lang="fr-FR" sz="2000" dirty="0"/>
              <a:t>contrario, des personnes qui ne vivent pas seules peuvent souffrir de solitude. C’est par exemple le cas de personnes vivant en hébergement collectif qui n’ont aucune visite. </a:t>
            </a:r>
            <a:endParaRPr lang="fr-FR" sz="2000" dirty="0" smtClean="0"/>
          </a:p>
          <a:p>
            <a:pPr marL="0" indent="0">
              <a:buNone/>
            </a:pPr>
            <a:r>
              <a:rPr lang="fr-FR" sz="2000" dirty="0" smtClean="0"/>
              <a:t>Elles </a:t>
            </a:r>
            <a:r>
              <a:rPr lang="fr-FR" sz="2000" dirty="0"/>
              <a:t>ne bénéficient pas de relations choisies, amicales et réciproques qui leur apportent le sentiment de compter pour quelqu’un.</a:t>
            </a:r>
          </a:p>
          <a:p>
            <a:endParaRPr lang="fr-FR" dirty="0"/>
          </a:p>
        </p:txBody>
      </p:sp>
    </p:spTree>
    <p:extLst>
      <p:ext uri="{BB962C8B-B14F-4D97-AF65-F5344CB8AC3E}">
        <p14:creationId xmlns:p14="http://schemas.microsoft.com/office/powerpoint/2010/main" val="3855184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effectLst>
                  <a:outerShdw blurRad="38100" dist="38100" dir="2700000" algn="tl">
                    <a:srgbClr val="000000">
                      <a:alpha val="43137"/>
                    </a:srgbClr>
                  </a:outerShdw>
                </a:effectLst>
              </a:rPr>
              <a:t>Point d’actualité sur la loi d’adaptation de la société au vieillissement</a:t>
            </a:r>
            <a:r>
              <a:rPr lang="fr-FR" dirty="0"/>
              <a:t/>
            </a:r>
            <a:br>
              <a:rPr lang="fr-FR" dirty="0"/>
            </a:br>
            <a:endParaRPr lang="fr-FR" dirty="0"/>
          </a:p>
        </p:txBody>
      </p:sp>
      <p:sp>
        <p:nvSpPr>
          <p:cNvPr id="3" name="Espace réservé du contenu 2"/>
          <p:cNvSpPr>
            <a:spLocks noGrp="1"/>
          </p:cNvSpPr>
          <p:nvPr>
            <p:ph idx="1"/>
          </p:nvPr>
        </p:nvSpPr>
        <p:spPr>
          <a:xfrm>
            <a:off x="677334" y="1930401"/>
            <a:ext cx="8596668" cy="4110962"/>
          </a:xfrm>
        </p:spPr>
        <p:txBody>
          <a:bodyPr>
            <a:normAutofit fontScale="92500" lnSpcReduction="10000"/>
          </a:bodyPr>
          <a:lstStyle/>
          <a:p>
            <a:r>
              <a:rPr lang="fr-FR" sz="2400" dirty="0" smtClean="0"/>
              <a:t>Loi voté le 28 décembre 2015</a:t>
            </a:r>
          </a:p>
          <a:p>
            <a:pPr indent="11113">
              <a:lnSpc>
                <a:spcPct val="90000"/>
              </a:lnSpc>
              <a:spcBef>
                <a:spcPts val="600"/>
              </a:spcBef>
              <a:buSzPct val="100000"/>
              <a:buNone/>
              <a:defRPr/>
            </a:pPr>
            <a:r>
              <a:rPr lang="fr-FR" sz="2400" dirty="0">
                <a:solidFill>
                  <a:srgbClr val="0070C0"/>
                </a:solidFill>
                <a:sym typeface="Wingdings" panose="05000000000000000000" pitchFamily="2" charset="2"/>
              </a:rPr>
              <a:t> </a:t>
            </a:r>
            <a:r>
              <a:rPr lang="fr-FR" sz="2400" dirty="0">
                <a:solidFill>
                  <a:srgbClr val="0070C0"/>
                </a:solidFill>
              </a:rPr>
              <a:t>Vise à préparer la société française au vieillissement de sa population </a:t>
            </a:r>
          </a:p>
          <a:p>
            <a:pPr indent="11113">
              <a:lnSpc>
                <a:spcPct val="90000"/>
              </a:lnSpc>
              <a:spcBef>
                <a:spcPts val="600"/>
              </a:spcBef>
              <a:buSzPct val="100000"/>
              <a:buNone/>
              <a:defRPr/>
            </a:pPr>
            <a:r>
              <a:rPr lang="fr-FR" sz="2400" dirty="0">
                <a:solidFill>
                  <a:srgbClr val="0070C0"/>
                </a:solidFill>
              </a:rPr>
              <a:t>en anticipant la prise en charge et en garantissant l’autonomie </a:t>
            </a:r>
          </a:p>
          <a:p>
            <a:pPr indent="11113">
              <a:lnSpc>
                <a:spcPct val="90000"/>
              </a:lnSpc>
              <a:spcBef>
                <a:spcPts val="600"/>
              </a:spcBef>
              <a:buSzPct val="100000"/>
              <a:buNone/>
              <a:defRPr/>
            </a:pPr>
            <a:r>
              <a:rPr lang="fr-FR" sz="2400" dirty="0">
                <a:solidFill>
                  <a:srgbClr val="0070C0"/>
                </a:solidFill>
              </a:rPr>
              <a:t>des personnes âgées</a:t>
            </a:r>
          </a:p>
          <a:p>
            <a:pPr>
              <a:lnSpc>
                <a:spcPct val="90000"/>
              </a:lnSpc>
              <a:spcBef>
                <a:spcPts val="1200"/>
              </a:spcBef>
              <a:buSzPct val="100000"/>
              <a:buNone/>
              <a:defRPr/>
            </a:pPr>
            <a:r>
              <a:rPr lang="fr-FR" sz="2400" u="sng" dirty="0"/>
              <a:t>3 piliers </a:t>
            </a:r>
          </a:p>
          <a:p>
            <a:pPr>
              <a:lnSpc>
                <a:spcPct val="90000"/>
              </a:lnSpc>
              <a:spcBef>
                <a:spcPts val="600"/>
              </a:spcBef>
              <a:buSzPct val="100000"/>
              <a:buFont typeface="Wingdings" panose="05000000000000000000" pitchFamily="2" charset="2"/>
              <a:buChar char="Ø"/>
              <a:defRPr/>
            </a:pPr>
            <a:r>
              <a:rPr lang="fr-FR" altLang="fr-FR" sz="2400" b="1" dirty="0"/>
              <a:t>Anticiper </a:t>
            </a:r>
            <a:r>
              <a:rPr lang="fr-FR" altLang="fr-FR" sz="2400" dirty="0"/>
              <a:t>: Repérer, combattre les facteurs de risque de la perte d’autonomie</a:t>
            </a:r>
          </a:p>
          <a:p>
            <a:pPr>
              <a:lnSpc>
                <a:spcPct val="90000"/>
              </a:lnSpc>
              <a:spcBef>
                <a:spcPts val="600"/>
              </a:spcBef>
              <a:buSzPct val="100000"/>
              <a:buFont typeface="Wingdings" panose="05000000000000000000" pitchFamily="2" charset="2"/>
              <a:buChar char="Ø"/>
              <a:defRPr/>
            </a:pPr>
            <a:r>
              <a:rPr lang="fr-FR" altLang="fr-FR" sz="2400" b="1" dirty="0"/>
              <a:t>Adapter </a:t>
            </a:r>
            <a:r>
              <a:rPr lang="fr-FR" altLang="fr-FR" sz="2400" dirty="0"/>
              <a:t>la société : Ajuster toutes les politiques </a:t>
            </a:r>
          </a:p>
          <a:p>
            <a:pPr>
              <a:lnSpc>
                <a:spcPct val="90000"/>
              </a:lnSpc>
              <a:spcBef>
                <a:spcPts val="600"/>
              </a:spcBef>
              <a:buSzPct val="100000"/>
              <a:buFont typeface="Wingdings" panose="05000000000000000000" pitchFamily="2" charset="2"/>
              <a:buChar char="Ø"/>
              <a:defRPr/>
            </a:pPr>
            <a:r>
              <a:rPr lang="fr-FR" altLang="fr-FR" sz="2400" b="1" dirty="0"/>
              <a:t>Accompagner</a:t>
            </a:r>
            <a:r>
              <a:rPr lang="fr-FR" altLang="fr-FR" sz="2400" dirty="0"/>
              <a:t> les personnes en perte d’autonomie : </a:t>
            </a:r>
          </a:p>
          <a:p>
            <a:pPr marL="354013" indent="-354013">
              <a:lnSpc>
                <a:spcPct val="90000"/>
              </a:lnSpc>
              <a:spcBef>
                <a:spcPts val="600"/>
              </a:spcBef>
              <a:buSzPct val="100000"/>
              <a:buNone/>
              <a:defRPr/>
            </a:pPr>
            <a:r>
              <a:rPr lang="fr-FR" altLang="fr-FR" sz="2400" dirty="0"/>
              <a:t>    </a:t>
            </a:r>
            <a:r>
              <a:rPr lang="fr-FR" altLang="fr-FR" sz="2400" dirty="0" smtClean="0"/>
              <a:t>Améliorer </a:t>
            </a:r>
            <a:r>
              <a:rPr lang="fr-FR" altLang="fr-FR" sz="2400" dirty="0"/>
              <a:t>la prise en charge des personnes en perte </a:t>
            </a:r>
            <a:r>
              <a:rPr lang="fr-FR" altLang="fr-FR" sz="2400" dirty="0" smtClean="0"/>
              <a:t> d’autonomie</a:t>
            </a:r>
            <a:endParaRPr lang="fr-FR" altLang="fr-FR" sz="2400" dirty="0"/>
          </a:p>
          <a:p>
            <a:endParaRPr lang="fr-FR" dirty="0" smtClean="0"/>
          </a:p>
          <a:p>
            <a:endParaRPr lang="fr-FR" dirty="0"/>
          </a:p>
        </p:txBody>
      </p:sp>
    </p:spTree>
    <p:extLst>
      <p:ext uri="{BB962C8B-B14F-4D97-AF65-F5344CB8AC3E}">
        <p14:creationId xmlns:p14="http://schemas.microsoft.com/office/powerpoint/2010/main" val="119181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870013"/>
            <a:ext cx="8839528" cy="5171350"/>
          </a:xfrm>
        </p:spPr>
        <p:txBody>
          <a:bodyPr/>
          <a:lstStyle/>
          <a:p>
            <a:pPr marL="0" indent="0">
              <a:spcBef>
                <a:spcPts val="1800"/>
              </a:spcBef>
              <a:buNone/>
            </a:pPr>
            <a:r>
              <a:rPr lang="fr-FR" sz="3500" dirty="0">
                <a:solidFill>
                  <a:schemeClr val="accent1"/>
                </a:solidFill>
                <a:effectLst>
                  <a:outerShdw blurRad="38100" dist="38100" dir="2700000" algn="tl">
                    <a:srgbClr val="000000">
                      <a:alpha val="43137"/>
                    </a:srgbClr>
                  </a:outerShdw>
                </a:effectLst>
                <a:latin typeface="+mj-lt"/>
                <a:ea typeface="+mj-ea"/>
                <a:cs typeface="+mj-cs"/>
              </a:rPr>
              <a:t>Présentation de deux expériences locales </a:t>
            </a:r>
            <a:r>
              <a:rPr lang="fr-FR" sz="3500" dirty="0" smtClean="0">
                <a:solidFill>
                  <a:schemeClr val="accent1"/>
                </a:solidFill>
                <a:effectLst>
                  <a:outerShdw blurRad="38100" dist="38100" dir="2700000" algn="tl">
                    <a:srgbClr val="000000">
                      <a:alpha val="43137"/>
                    </a:srgbClr>
                  </a:outerShdw>
                </a:effectLst>
                <a:latin typeface="+mj-lt"/>
                <a:ea typeface="+mj-ea"/>
                <a:cs typeface="+mj-cs"/>
              </a:rPr>
              <a:t>:</a:t>
            </a:r>
            <a:endParaRPr lang="fr-FR" sz="3500" dirty="0">
              <a:solidFill>
                <a:schemeClr val="accent1"/>
              </a:solidFill>
              <a:effectLst>
                <a:outerShdw blurRad="38100" dist="38100" dir="2700000" algn="tl">
                  <a:srgbClr val="000000">
                    <a:alpha val="43137"/>
                  </a:srgbClr>
                </a:outerShdw>
              </a:effectLst>
              <a:latin typeface="+mj-lt"/>
              <a:ea typeface="+mj-ea"/>
              <a:cs typeface="+mj-cs"/>
            </a:endParaRPr>
          </a:p>
          <a:p>
            <a:pPr indent="287338">
              <a:spcBef>
                <a:spcPts val="3000"/>
              </a:spcBef>
              <a:buFont typeface="Wingdings" panose="05000000000000000000" pitchFamily="2" charset="2"/>
              <a:buChar char="Ø"/>
            </a:pPr>
            <a:r>
              <a:rPr lang="fr-FR" sz="3200" dirty="0" smtClean="0">
                <a:solidFill>
                  <a:schemeClr val="accent1"/>
                </a:solidFill>
                <a:effectLst>
                  <a:outerShdw blurRad="38100" dist="38100" dir="2700000" algn="tl">
                    <a:srgbClr val="000000">
                      <a:alpha val="43137"/>
                    </a:srgbClr>
                  </a:outerShdw>
                </a:effectLst>
                <a:latin typeface="+mj-lt"/>
                <a:ea typeface="+mj-ea"/>
                <a:cs typeface="+mj-cs"/>
              </a:rPr>
              <a:t> Réseau </a:t>
            </a:r>
            <a:r>
              <a:rPr lang="fr-FR" sz="3200" dirty="0">
                <a:solidFill>
                  <a:schemeClr val="accent1"/>
                </a:solidFill>
                <a:effectLst>
                  <a:outerShdw blurRad="38100" dist="38100" dir="2700000" algn="tl">
                    <a:srgbClr val="000000">
                      <a:alpha val="43137"/>
                    </a:srgbClr>
                  </a:outerShdw>
                </a:effectLst>
                <a:latin typeface="+mj-lt"/>
                <a:ea typeface="+mj-ea"/>
                <a:cs typeface="+mj-cs"/>
              </a:rPr>
              <a:t>de visiteurs bénévoles du CCAS de Liffré</a:t>
            </a:r>
            <a:r>
              <a:rPr lang="fr-FR" sz="3200" dirty="0" smtClean="0">
                <a:solidFill>
                  <a:schemeClr val="accent1"/>
                </a:solidFill>
                <a:effectLst>
                  <a:outerShdw blurRad="38100" dist="38100" dir="2700000" algn="tl">
                    <a:srgbClr val="000000">
                      <a:alpha val="43137"/>
                    </a:srgbClr>
                  </a:outerShdw>
                </a:effectLst>
                <a:latin typeface="+mj-lt"/>
                <a:ea typeface="+mj-ea"/>
                <a:cs typeface="+mj-cs"/>
              </a:rPr>
              <a:t>,</a:t>
            </a:r>
          </a:p>
          <a:p>
            <a:pPr indent="0">
              <a:spcBef>
                <a:spcPts val="0"/>
              </a:spcBef>
              <a:buNone/>
            </a:pPr>
            <a:endParaRPr lang="fr-FR" dirty="0">
              <a:solidFill>
                <a:schemeClr val="accent1"/>
              </a:solidFill>
              <a:effectLst>
                <a:outerShdw blurRad="38100" dist="38100" dir="2700000" algn="tl">
                  <a:srgbClr val="000000">
                    <a:alpha val="43137"/>
                  </a:srgbClr>
                </a:outerShdw>
              </a:effectLst>
              <a:latin typeface="+mj-lt"/>
              <a:ea typeface="+mj-ea"/>
              <a:cs typeface="+mj-cs"/>
            </a:endParaRPr>
          </a:p>
          <a:p>
            <a:pPr indent="287338">
              <a:spcBef>
                <a:spcPts val="0"/>
              </a:spcBef>
              <a:buFont typeface="Wingdings" panose="05000000000000000000" pitchFamily="2" charset="2"/>
              <a:buChar char="Ø"/>
            </a:pPr>
            <a:r>
              <a:rPr lang="fr-FR" sz="3200" dirty="0" smtClean="0">
                <a:solidFill>
                  <a:schemeClr val="accent1"/>
                </a:solidFill>
                <a:effectLst>
                  <a:outerShdw blurRad="38100" dist="38100" dir="2700000" algn="tl">
                    <a:srgbClr val="000000">
                      <a:alpha val="43137"/>
                    </a:srgbClr>
                  </a:outerShdw>
                </a:effectLst>
                <a:latin typeface="+mj-lt"/>
                <a:ea typeface="+mj-ea"/>
                <a:cs typeface="+mj-cs"/>
              </a:rPr>
              <a:t> Service </a:t>
            </a:r>
            <a:r>
              <a:rPr lang="fr-FR" sz="3200" dirty="0" err="1" smtClean="0">
                <a:solidFill>
                  <a:schemeClr val="accent1"/>
                </a:solidFill>
                <a:effectLst>
                  <a:outerShdw blurRad="38100" dist="38100" dir="2700000" algn="tl">
                    <a:srgbClr val="000000">
                      <a:alpha val="43137"/>
                    </a:srgbClr>
                  </a:outerShdw>
                </a:effectLst>
                <a:latin typeface="+mj-lt"/>
                <a:ea typeface="+mj-ea"/>
                <a:cs typeface="+mj-cs"/>
              </a:rPr>
              <a:t>Domilivres</a:t>
            </a:r>
            <a:r>
              <a:rPr lang="fr-FR" sz="3200" dirty="0" smtClean="0">
                <a:solidFill>
                  <a:schemeClr val="accent1"/>
                </a:solidFill>
                <a:effectLst>
                  <a:outerShdw blurRad="38100" dist="38100" dir="2700000" algn="tl">
                    <a:srgbClr val="000000">
                      <a:alpha val="43137"/>
                    </a:srgbClr>
                  </a:outerShdw>
                </a:effectLst>
                <a:latin typeface="+mj-lt"/>
                <a:ea typeface="+mj-ea"/>
                <a:cs typeface="+mj-cs"/>
              </a:rPr>
              <a:t> </a:t>
            </a:r>
            <a:r>
              <a:rPr lang="fr-FR" sz="3200" dirty="0">
                <a:solidFill>
                  <a:schemeClr val="accent1"/>
                </a:solidFill>
                <a:effectLst>
                  <a:outerShdw blurRad="38100" dist="38100" dir="2700000" algn="tl">
                    <a:srgbClr val="000000">
                      <a:alpha val="43137"/>
                    </a:srgbClr>
                  </a:outerShdw>
                </a:effectLst>
                <a:latin typeface="+mj-lt"/>
                <a:ea typeface="+mj-ea"/>
                <a:cs typeface="+mj-cs"/>
              </a:rPr>
              <a:t>du réseau ADMR Canton St Aubin d’Aubigné,</a:t>
            </a:r>
          </a:p>
          <a:p>
            <a:endParaRPr lang="fr-FR" dirty="0"/>
          </a:p>
        </p:txBody>
      </p:sp>
    </p:spTree>
    <p:extLst>
      <p:ext uri="{BB962C8B-B14F-4D97-AF65-F5344CB8AC3E}">
        <p14:creationId xmlns:p14="http://schemas.microsoft.com/office/powerpoint/2010/main" val="3739335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09" y="432045"/>
            <a:ext cx="9419208" cy="1550989"/>
          </a:xfrm>
        </p:spPr>
        <p:txBody>
          <a:bodyPr>
            <a:normAutofit fontScale="90000"/>
          </a:bodyPr>
          <a:lstStyle/>
          <a:p>
            <a:pPr marL="0" indent="0">
              <a:spcBef>
                <a:spcPts val="2400"/>
              </a:spcBef>
            </a:pPr>
            <a:r>
              <a:rPr lang="fr-FR" dirty="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Remue-Méninge » </a:t>
            </a:r>
            <a:r>
              <a:rPr lang="fr-FR" dirty="0" smtClean="0">
                <a:effectLst>
                  <a:outerShdw blurRad="38100" dist="38100" dir="2700000" algn="tl">
                    <a:srgbClr val="000000">
                      <a:alpha val="43137"/>
                    </a:srgbClr>
                  </a:outerShdw>
                </a:effectLst>
              </a:rPr>
              <a:t>:Recueil </a:t>
            </a:r>
            <a:r>
              <a:rPr lang="fr-FR" dirty="0">
                <a:effectLst>
                  <a:outerShdw blurRad="38100" dist="38100" dir="2700000" algn="tl">
                    <a:srgbClr val="000000">
                      <a:alpha val="43137"/>
                    </a:srgbClr>
                  </a:outerShdw>
                </a:effectLst>
              </a:rPr>
              <a:t>d’idées pour définir les axes des prochains comités</a:t>
            </a:r>
            <a:r>
              <a:rPr lang="fr-FR" dirty="0"/>
              <a:t/>
            </a:r>
            <a:br>
              <a:rPr lang="fr-FR" dirty="0"/>
            </a:br>
            <a:endParaRPr lang="fr-FR" dirty="0"/>
          </a:p>
        </p:txBody>
      </p:sp>
      <p:sp>
        <p:nvSpPr>
          <p:cNvPr id="3" name="Espace réservé du contenu 2"/>
          <p:cNvSpPr>
            <a:spLocks noGrp="1"/>
          </p:cNvSpPr>
          <p:nvPr>
            <p:ph idx="1"/>
          </p:nvPr>
        </p:nvSpPr>
        <p:spPr>
          <a:xfrm>
            <a:off x="115409" y="1536192"/>
            <a:ext cx="10040527" cy="5205984"/>
          </a:xfrm>
        </p:spPr>
        <p:txBody>
          <a:bodyPr>
            <a:normAutofit/>
          </a:bodyPr>
          <a:lstStyle/>
          <a:p>
            <a:r>
              <a:rPr lang="fr-FR" sz="2400" dirty="0" smtClean="0"/>
              <a:t>Selon vous quelles sont les causes et les conséquences de l’isolement social </a:t>
            </a:r>
            <a:r>
              <a:rPr lang="fr-FR" sz="2400" dirty="0" smtClean="0"/>
              <a:t>?</a:t>
            </a:r>
          </a:p>
          <a:p>
            <a:pPr marL="0" indent="0">
              <a:buNone/>
            </a:pPr>
            <a:r>
              <a:rPr lang="fr-FR" dirty="0"/>
              <a:t>- </a:t>
            </a:r>
            <a:r>
              <a:rPr lang="fr-FR" u="sng" dirty="0"/>
              <a:t>Cause</a:t>
            </a:r>
            <a:r>
              <a:rPr lang="fr-FR" dirty="0"/>
              <a:t> : </a:t>
            </a:r>
            <a:r>
              <a:rPr lang="fr-FR" dirty="0" smtClean="0"/>
              <a:t>Différence entre isolement </a:t>
            </a:r>
            <a:r>
              <a:rPr lang="fr-FR" dirty="0"/>
              <a:t>choisie/subit (perte du conjoint, mobilité, isolement géographique avec attachement avec le lieu d’habitation</a:t>
            </a:r>
          </a:p>
          <a:p>
            <a:pPr marL="0" indent="0">
              <a:buNone/>
            </a:pPr>
            <a:r>
              <a:rPr lang="fr-FR" dirty="0"/>
              <a:t>Manque de solidarité entre les générations, fracture numérique (numérique est l’inconnu pour les personnes âgées)</a:t>
            </a:r>
          </a:p>
          <a:p>
            <a:pPr marL="0" indent="0">
              <a:buNone/>
            </a:pPr>
            <a:r>
              <a:rPr lang="fr-FR" dirty="0" smtClean="0"/>
              <a:t>- </a:t>
            </a:r>
            <a:r>
              <a:rPr lang="fr-FR" u="sng" dirty="0" smtClean="0"/>
              <a:t>Conséquences</a:t>
            </a:r>
            <a:r>
              <a:rPr lang="fr-FR" dirty="0" smtClean="0"/>
              <a:t> : deux formes de solitudes (sociale et affective)</a:t>
            </a:r>
          </a:p>
          <a:p>
            <a:pPr marL="0" indent="0">
              <a:buNone/>
            </a:pPr>
            <a:r>
              <a:rPr lang="fr-FR" dirty="0" smtClean="0"/>
              <a:t>Sociale : peut avoir pour origine des difficultés de santé (perte de repères lorsqu’il y a mobilité), difficulté de mobilité (perte du permis)</a:t>
            </a:r>
          </a:p>
          <a:p>
            <a:pPr marL="0" indent="0">
              <a:buNone/>
            </a:pPr>
            <a:r>
              <a:rPr lang="fr-FR" dirty="0" smtClean="0"/>
              <a:t>Affective : perte du conjoint/des amis, éloignement de la famille</a:t>
            </a:r>
          </a:p>
          <a:p>
            <a:pPr marL="0" indent="0">
              <a:buNone/>
            </a:pPr>
            <a:r>
              <a:rPr lang="fr-FR" dirty="0" smtClean="0"/>
              <a:t>isolement, dépression, repli sur soi, refus de se nourrir, baisse de ressources entraine des priorités  </a:t>
            </a:r>
          </a:p>
          <a:p>
            <a:pPr marL="0" indent="0">
              <a:buNone/>
            </a:pPr>
            <a:endParaRPr lang="fr-FR" sz="2800" dirty="0" smtClean="0"/>
          </a:p>
          <a:p>
            <a:pPr marL="0" indent="0">
              <a:buNone/>
            </a:pPr>
            <a:endParaRPr lang="fr-FR" sz="3200" dirty="0" smtClean="0">
              <a:solidFill>
                <a:srgbClr val="002060"/>
              </a:solidFill>
            </a:endParaRPr>
          </a:p>
          <a:p>
            <a:pPr marL="0" indent="0">
              <a:buNone/>
            </a:pPr>
            <a:endParaRPr lang="fr-FR" sz="3200" dirty="0"/>
          </a:p>
          <a:p>
            <a:pPr marL="0" indent="0">
              <a:buNone/>
            </a:pPr>
            <a:endParaRPr lang="fr-FR" sz="3200" dirty="0" smtClean="0"/>
          </a:p>
          <a:p>
            <a:pPr marL="0" indent="0">
              <a:buNone/>
            </a:pPr>
            <a:endParaRPr lang="fr-FR" sz="3200" dirty="0"/>
          </a:p>
          <a:p>
            <a:pPr marL="0" indent="0">
              <a:buNone/>
            </a:pPr>
            <a:endParaRPr lang="fr-FR" sz="3200" dirty="0" smtClean="0"/>
          </a:p>
          <a:p>
            <a:pPr marL="0" indent="0">
              <a:buNone/>
            </a:pPr>
            <a:endParaRPr lang="fr-FR" sz="2400" dirty="0"/>
          </a:p>
        </p:txBody>
      </p:sp>
    </p:spTree>
    <p:extLst>
      <p:ext uri="{BB962C8B-B14F-4D97-AF65-F5344CB8AC3E}">
        <p14:creationId xmlns:p14="http://schemas.microsoft.com/office/powerpoint/2010/main" val="3470265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3024" y="663259"/>
            <a:ext cx="8596668" cy="5897561"/>
          </a:xfrm>
        </p:spPr>
        <p:txBody>
          <a:bodyPr/>
          <a:lstStyle/>
          <a:p>
            <a:r>
              <a:rPr lang="fr-FR" sz="2200" dirty="0"/>
              <a:t>Selon vous, comment peut-on y remédier ? À partir de vos expériences, connaissances et en étant novateur.</a:t>
            </a:r>
          </a:p>
          <a:p>
            <a:pPr marL="0" indent="0">
              <a:buNone/>
            </a:pPr>
            <a:r>
              <a:rPr lang="fr-FR" dirty="0" smtClean="0"/>
              <a:t>L’outil informatique peut être un moyen de conserver du lien avec la famille.</a:t>
            </a:r>
          </a:p>
          <a:p>
            <a:pPr marL="0" indent="0">
              <a:buNone/>
            </a:pPr>
            <a:r>
              <a:rPr lang="fr-FR" dirty="0" smtClean="0"/>
              <a:t>Constat qu’il y a des relations de proximité, Importance de les conforter et de les soutenir </a:t>
            </a:r>
            <a:r>
              <a:rPr lang="fr-FR" dirty="0" smtClean="0">
                <a:sym typeface="Wingdings" panose="05000000000000000000" pitchFamily="2" charset="2"/>
              </a:rPr>
              <a:t> Faire en sorte que cela continue d’exister, utiliser les ressources des personnes.</a:t>
            </a:r>
          </a:p>
          <a:p>
            <a:pPr marL="0" indent="0">
              <a:buNone/>
            </a:pPr>
            <a:r>
              <a:rPr lang="fr-FR" dirty="0" smtClean="0">
                <a:sym typeface="Wingdings" panose="05000000000000000000" pitchFamily="2" charset="2"/>
              </a:rPr>
              <a:t>Décloisonner les services, ouvrir les portes (facteur, accueil de jour, lieu de vie adaptés permettant également le répit de l’aidant), faciliter l’intergénérationnel, lien avec les EHPAD,</a:t>
            </a:r>
          </a:p>
          <a:p>
            <a:pPr>
              <a:buFont typeface="Wingdings" panose="05000000000000000000" pitchFamily="2" charset="2"/>
              <a:buChar char="à"/>
            </a:pPr>
            <a:r>
              <a:rPr lang="fr-FR" dirty="0" smtClean="0">
                <a:sym typeface="Wingdings" panose="05000000000000000000" pitchFamily="2" charset="2"/>
              </a:rPr>
              <a:t>Nuance avec les communes excentrées</a:t>
            </a:r>
          </a:p>
          <a:p>
            <a:pPr marL="0" indent="0">
              <a:buNone/>
            </a:pPr>
            <a:r>
              <a:rPr lang="fr-FR" dirty="0" smtClean="0">
                <a:sym typeface="Wingdings" panose="05000000000000000000" pitchFamily="2" charset="2"/>
              </a:rPr>
              <a:t>Habitat groupé/adapté, renforcer les réseaux de bénévoles, développer les transports (transport à la carte), développer les services d’aide à domicile, recréer une vie sociale (intergénérationnel)</a:t>
            </a:r>
          </a:p>
          <a:p>
            <a:pPr marL="0" indent="0">
              <a:buNone/>
            </a:pPr>
            <a:r>
              <a:rPr lang="fr-FR" dirty="0" smtClean="0">
                <a:sym typeface="Wingdings" panose="05000000000000000000" pitchFamily="2" charset="2"/>
              </a:rPr>
              <a:t>Rôle des associations et des bénévoles (prendre conscience des limites du bénévolat), ouverture des structures et des associations, développement de l’accueil de nuit</a:t>
            </a:r>
          </a:p>
          <a:p>
            <a:pPr marL="0" indent="0">
              <a:buNone/>
            </a:pPr>
            <a:r>
              <a:rPr lang="fr-FR" dirty="0" smtClean="0">
                <a:sym typeface="Wingdings" panose="05000000000000000000" pitchFamily="2" charset="2"/>
              </a:rPr>
              <a:t>Rôle des politiques locales</a:t>
            </a:r>
            <a:endParaRPr lang="fr-FR" dirty="0"/>
          </a:p>
        </p:txBody>
      </p:sp>
    </p:spTree>
    <p:extLst>
      <p:ext uri="{BB962C8B-B14F-4D97-AF65-F5344CB8AC3E}">
        <p14:creationId xmlns:p14="http://schemas.microsoft.com/office/powerpoint/2010/main" val="3528751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effectLst>
                  <a:outerShdw blurRad="38100" dist="38100" dir="2700000" algn="tl">
                    <a:srgbClr val="000000">
                      <a:alpha val="43137"/>
                    </a:srgbClr>
                  </a:outerShdw>
                </a:effectLst>
              </a:rPr>
              <a:t>Questions diverses</a:t>
            </a:r>
            <a:endParaRPr lang="fr-FR"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lstStyle/>
          <a:p>
            <a:endParaRPr lang="fr-FR" dirty="0" smtClean="0"/>
          </a:p>
          <a:p>
            <a:endParaRPr lang="fr-FR" dirty="0"/>
          </a:p>
        </p:txBody>
      </p:sp>
    </p:spTree>
    <p:extLst>
      <p:ext uri="{BB962C8B-B14F-4D97-AF65-F5344CB8AC3E}">
        <p14:creationId xmlns:p14="http://schemas.microsoft.com/office/powerpoint/2010/main" val="3659445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1192</TotalTime>
  <Words>507</Words>
  <Application>Microsoft Office PowerPoint</Application>
  <PresentationFormat>Grand écran</PresentationFormat>
  <Paragraphs>61</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Trebuchet MS</vt:lpstr>
      <vt:lpstr>Wingdings</vt:lpstr>
      <vt:lpstr>Wingdings 3</vt:lpstr>
      <vt:lpstr>Facette</vt:lpstr>
      <vt:lpstr>Comité d’Observation de la DEpendance et Médiation</vt:lpstr>
      <vt:lpstr>Ordre du jour</vt:lpstr>
      <vt:lpstr>L’isolement social : De quoi parle-t-on ? </vt:lpstr>
      <vt:lpstr>Présentation PowerPoint</vt:lpstr>
      <vt:lpstr>Point d’actualité sur la loi d’adaptation de la société au vieillissement </vt:lpstr>
      <vt:lpstr>Présentation PowerPoint</vt:lpstr>
      <vt:lpstr>« Remue-Méninge » :Recueil d’idées pour définir les axes des prochains comités </vt:lpstr>
      <vt:lpstr>Présentation PowerPoint</vt:lpstr>
      <vt:lpstr>Questions diverses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d’Observation de la DEpendance et Médiation</dc:title>
  <dc:creator>Utilisateur</dc:creator>
  <cp:lastModifiedBy>CLIC ille et illet</cp:lastModifiedBy>
  <cp:revision>19</cp:revision>
  <cp:lastPrinted>2016-03-07T12:53:31Z</cp:lastPrinted>
  <dcterms:created xsi:type="dcterms:W3CDTF">2016-03-03T15:15:43Z</dcterms:created>
  <dcterms:modified xsi:type="dcterms:W3CDTF">2016-03-08T15:50:19Z</dcterms:modified>
</cp:coreProperties>
</file>